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comments/comment1.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shinefle" lastIdx="9" clrIdx="0"/>
  <p:cmAuthor id="1" initials="" name="Kaijun Lin" lastIdx="7"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9.xml" Type="http://schemas.openxmlformats.org/officeDocument/2006/relationships/slide" Id="rId15"/><Relationship Target="slides/slide8.xml" Type="http://schemas.openxmlformats.org/officeDocument/2006/relationships/slide" Id="rId14"/><Relationship Target="presProps.xml" Type="http://schemas.openxmlformats.org/officeDocument/2006/relationships/presProps" Id="rId2"/><Relationship Target="slides/slide6.xml" Type="http://schemas.openxmlformats.org/officeDocument/2006/relationships/slide" Id="rId12"/><Relationship Target="theme/theme1.xml" Type="http://schemas.openxmlformats.org/officeDocument/2006/relationships/theme" Id="rId1"/><Relationship Target="slides/slide7.xml" Type="http://schemas.openxmlformats.org/officeDocument/2006/relationships/slide" Id="rId13"/><Relationship Target="commentAuthors.xml" Type="http://schemas.openxmlformats.org/officeDocument/2006/relationships/commentAuthors" Id="rId4"/><Relationship Target="slides/slide4.xml" Type="http://schemas.openxmlformats.org/officeDocument/2006/relationships/slide" Id="rId10"/><Relationship Target="tableStyles.xml" Type="http://schemas.openxmlformats.org/officeDocument/2006/relationships/tableStyles" Id="rId3"/><Relationship Target="slides/slide5.xml" Type="http://schemas.openxmlformats.org/officeDocument/2006/relationships/slide" Id="rId11"/><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We can easily talk on the other document just click on where it says 1 other viewer ^^</p:text>
  </p:cm>
  <p:cm idx="2" authorId="0">
    <p:pos y="100" x="6000"/>
    <p:text>LOL i was hoping the resolve thing would get rid of these post guess not, lol.  Anyways im going over your presentation looking for stuff we can use. I keep thinking of the example he used in class and he basically stuck to a planner, that used just one other example.  So I think we can set it up like that.</p:text>
  </p:cm>
  <p:cm idx="1" authorId="1">
    <p:pos y="200" x="6000"/>
    <p:text>what is the title of slide 3?</p:text>
  </p:cm>
  <p:cm idx="3" authorId="0">
    <p:pos y="300" x="6000"/>
    <p:text>Relationship? Maybe, or do you think thats to hard of a word.</p:text>
  </p:cm>
  <p:cm idx="2" authorId="1">
    <p:pos y="400" x="6000"/>
    <p:text>I'm thinking of any transit words</p:text>
  </p:cm>
  <p:cm idx="3" authorId="1">
    <p:pos y="500" x="6000"/>
    <p:text>for example, Second, then, later, finally</p:text>
  </p:cm>
  <p:cm idx="4" authorId="0">
    <p:pos y="600" x="6000"/>
    <p:text>Honestly we are not going to need very many slides</p:text>
  </p:cm>
  <p:cm idx="4" authorId="1">
    <p:pos y="700" x="6000"/>
    <p:text>so 3 is good?</p:text>
  </p:cm>
  <p:cm idx="5" authorId="0">
    <p:pos y="800" x="6000"/>
    <p:text>ya, really we are just doing that to remember the characters and see them, also put in rafiki maybe, or slide 4 can be Scar and the hyenas, Ed, and the other two</p:text>
  </p:cm>
  <p:cm idx="5" authorId="1">
    <p:pos y="900" x="6000"/>
    <p:text>ok, then as we go over it all these, should we ask Ss to write down a sentence about two charters ?</p:text>
  </p:cm>
  <p:cm idx="6" authorId="0">
    <p:pos y="1000" x="6000"/>
    <p:text>I am honestly not sure what to inlcude and what not to include, I did not realize there were so many characters in the Lion King lol.  I thought we were just doing this to identify who everyone was as part of the schema</p:text>
  </p:cm>
  <p:cm idx="7" authorId="0">
    <p:pos y="1100" x="6000"/>
    <p:text>How do I start a google docs btw, so I can make one for materials we can use?</p:text>
  </p:cm>
  <p:cm idx="6" authorId="1">
    <p:pos y="1200" x="6000"/>
    <p:text>i guess, u just exit this one then create another one</p:text>
  </p:cm>
  <p:cm idx="8" authorId="0">
    <p:pos y="1300" x="6000"/>
    <p:text>https://docs.google.com/a/hawaii.edu/document/d/1Xs_WKeglsZOcUM1FjsohzKaHiQgiVPQ9_YwI5ut3Y7A/edit</p:text>
  </p:cm>
  <p:cm idx="9" authorId="0">
    <p:pos y="1400" x="6000"/>
    <p:text>ok, and im going to download your other presentation and work on activities for the lesson ok?</p:text>
  </p:cm>
  <p:cm idx="7" authorId="1">
    <p:pos y="1500" x="6000"/>
    <p:text>ok</p:text>
  </p:cm>
</p:cmLst>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in here, we can ask students to take out a pieces of paper to write it down the relationship of the characters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474" cx="7772400"/>
          </a:xfrm>
          <a:prstGeom prst="rect">
            <a:avLst/>
          </a:prstGeom>
          <a:noFill/>
          <a:ln>
            <a:noFill/>
          </a:ln>
        </p:spPr>
        <p:txBody>
          <a:bodyPr bIns="91425" rIns="91425" lIns="91425" tIns="91425" anchor="b" anchorCtr="0"/>
          <a:lstStyle>
            <a:lvl1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1pPr>
            <a:lvl2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2pPr>
            <a:lvl3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3pPr>
            <a:lvl4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4pPr>
            <a:lvl5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5pPr>
            <a:lvl6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6pPr>
            <a:lvl7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7pPr>
            <a:lvl8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8pPr>
            <a:lvl9pPr algn="ctr" rtl="0" indent="304800" marL="0">
              <a:spcBef>
                <a:spcPts val="0"/>
              </a:spcBef>
              <a:buClr>
                <a:schemeClr val="dk1"/>
              </a:buClr>
              <a:buSzPct val="100000"/>
              <a:buFont typeface="Arial"/>
              <a:buNone/>
              <a:defRPr strike="noStrike" u="none" b="1" cap="none" baseline="0" sz="4800" i="0">
                <a:solidFill>
                  <a:schemeClr val="dk1"/>
                </a:solidFill>
                <a:latin typeface="Arial"/>
                <a:ea typeface="Arial"/>
                <a:cs typeface="Arial"/>
                <a:sym typeface="Arial"/>
              </a:defRPr>
            </a:lvl9pPr>
          </a:lstStyle>
          <a:p/>
        </p:txBody>
      </p:sp>
      <p:sp>
        <p:nvSpPr>
          <p:cNvPr id="9" name="Shape 9"/>
          <p:cNvSpPr txBox="1"/>
          <p:nvPr>
            <p:ph idx="1" type="subTitle"/>
          </p:nvPr>
        </p:nvSpPr>
        <p:spPr>
          <a:xfrm>
            <a:off y="3786737" x="685800"/>
            <a:ext cy="1046317" cx="7772400"/>
          </a:xfrm>
          <a:prstGeom prst="rect">
            <a:avLst/>
          </a:prstGeom>
          <a:noFill/>
          <a:ln>
            <a:noFill/>
          </a:ln>
        </p:spPr>
        <p:txBody>
          <a:bodyPr bIns="91425" rIns="91425" lIns="91425" tIns="91425" anchor="t" anchorCtr="0"/>
          <a:lstStyle>
            <a:lvl1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1pPr>
            <a:lvl2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2pPr>
            <a:lvl3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3pPr>
            <a:lvl4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4pPr>
            <a:lvl5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5pPr>
            <a:lvl6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6pPr>
            <a:lvl7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7pPr>
            <a:lvl8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8pPr>
            <a:lvl9pPr algn="ctr" rtl="0" indent="190500" marL="0">
              <a:lnSpc>
                <a:spcPct val="100000"/>
              </a:lnSpc>
              <a:spcBef>
                <a:spcPts val="0"/>
              </a:spcBef>
              <a:spcAft>
                <a:spcPts val="0"/>
              </a:spcAft>
              <a:buClr>
                <a:schemeClr val="dk2"/>
              </a:buClr>
              <a:buSzPct val="100000"/>
              <a:buFont typeface="Arial"/>
              <a:buNone/>
              <a:defRPr strike="noStrike" u="none" b="0" cap="none" baseline="0" sz="3000" i="0">
                <a:solidFill>
                  <a:schemeClr val="dk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2" name="Shape 12"/>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rtl="0">
              <a:defRPr/>
            </a:lvl1pPr>
            <a:lvl2pPr rtl="0" indent="-285750" marL="742950">
              <a:defRPr/>
            </a:lvl2pPr>
            <a:lvl3pPr rtl="0" indent="-228600" marL="1143000">
              <a:defRPr/>
            </a:lvl3pPr>
            <a:lvl4pPr rtl="0" indent="-228600" marL="160020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
        <p:nvSpPr>
          <p:cNvPr id="15" name="Shape 15"/>
          <p:cNvSpPr txBox="1"/>
          <p:nvPr>
            <p:ph idx="1" type="body"/>
          </p:nvPr>
        </p:nvSpPr>
        <p:spPr>
          <a:xfrm>
            <a:off y="1600200" x="457200"/>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16" name="Shape 16"/>
          <p:cNvSpPr txBox="1"/>
          <p:nvPr>
            <p:ph idx="2" type="body"/>
          </p:nvPr>
        </p:nvSpPr>
        <p:spPr>
          <a:xfrm>
            <a:off y="1600200" x="4692273"/>
            <a:ext cy="4967574" cx="3994525"/>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dk1"/>
                </a:solidFill>
                <a:latin typeface="Arial"/>
                <a:ea typeface="Arial"/>
                <a:cs typeface="Arial"/>
                <a:sym typeface="Arial"/>
              </a:defRPr>
            </a:lvl1pPr>
            <a:lvl2pPr algn="l" rtl="0">
              <a:spcBef>
                <a:spcPts val="0"/>
              </a:spcBef>
              <a:buSzPct val="100000"/>
              <a:buFont typeface="Arial"/>
              <a:buNone/>
              <a:defRPr b="1" sz="3600">
                <a:solidFill>
                  <a:schemeClr val="dk1"/>
                </a:solidFill>
                <a:latin typeface="Arial"/>
                <a:ea typeface="Arial"/>
                <a:cs typeface="Arial"/>
                <a:sym typeface="Arial"/>
              </a:defRPr>
            </a:lvl2pPr>
            <a:lvl3pPr algn="l" rtl="0">
              <a:spcBef>
                <a:spcPts val="0"/>
              </a:spcBef>
              <a:buSzPct val="100000"/>
              <a:buFont typeface="Arial"/>
              <a:buNone/>
              <a:defRPr b="1" sz="3600">
                <a:solidFill>
                  <a:schemeClr val="dk1"/>
                </a:solidFill>
                <a:latin typeface="Arial"/>
                <a:ea typeface="Arial"/>
                <a:cs typeface="Arial"/>
                <a:sym typeface="Arial"/>
              </a:defRPr>
            </a:lvl3pPr>
            <a:lvl4pPr algn="l" rtl="0">
              <a:spcBef>
                <a:spcPts val="0"/>
              </a:spcBef>
              <a:buSzPct val="100000"/>
              <a:buFont typeface="Arial"/>
              <a:buNone/>
              <a:defRPr b="1" sz="3600">
                <a:solidFill>
                  <a:schemeClr val="dk1"/>
                </a:solidFill>
                <a:latin typeface="Arial"/>
                <a:ea typeface="Arial"/>
                <a:cs typeface="Arial"/>
                <a:sym typeface="Arial"/>
              </a:defRPr>
            </a:lvl4pPr>
            <a:lvl5pPr algn="l" rtl="0">
              <a:spcBef>
                <a:spcPts val="0"/>
              </a:spcBef>
              <a:buSzPct val="100000"/>
              <a:buFont typeface="Arial"/>
              <a:buNone/>
              <a:defRPr b="1" sz="3600">
                <a:solidFill>
                  <a:schemeClr val="dk1"/>
                </a:solidFill>
                <a:latin typeface="Arial"/>
                <a:ea typeface="Arial"/>
                <a:cs typeface="Arial"/>
                <a:sym typeface="Arial"/>
              </a:defRPr>
            </a:lvl5pPr>
            <a:lvl6pPr algn="l" rtl="0">
              <a:spcBef>
                <a:spcPts val="0"/>
              </a:spcBef>
              <a:buSzPct val="100000"/>
              <a:buFont typeface="Arial"/>
              <a:buNone/>
              <a:defRPr b="1" sz="3600">
                <a:solidFill>
                  <a:schemeClr val="dk1"/>
                </a:solidFill>
                <a:latin typeface="Arial"/>
                <a:ea typeface="Arial"/>
                <a:cs typeface="Arial"/>
                <a:sym typeface="Arial"/>
              </a:defRPr>
            </a:lvl6pPr>
            <a:lvl7pPr algn="l" rtl="0">
              <a:spcBef>
                <a:spcPts val="0"/>
              </a:spcBef>
              <a:buSzPct val="100000"/>
              <a:buFont typeface="Arial"/>
              <a:buNone/>
              <a:defRPr b="1" sz="3600">
                <a:solidFill>
                  <a:schemeClr val="dk1"/>
                </a:solidFill>
                <a:latin typeface="Arial"/>
                <a:ea typeface="Arial"/>
                <a:cs typeface="Arial"/>
                <a:sym typeface="Arial"/>
              </a:defRPr>
            </a:lvl7pPr>
            <a:lvl8pPr algn="l" rtl="0">
              <a:spcBef>
                <a:spcPts val="0"/>
              </a:spcBef>
              <a:buSzPct val="100000"/>
              <a:buFont typeface="Arial"/>
              <a:buNone/>
              <a:defRPr b="1" sz="3600">
                <a:solidFill>
                  <a:schemeClr val="dk1"/>
                </a:solidFill>
                <a:latin typeface="Arial"/>
                <a:ea typeface="Arial"/>
                <a:cs typeface="Arial"/>
                <a:sym typeface="Arial"/>
              </a:defRPr>
            </a:lvl8pPr>
            <a:lvl9pPr algn="l" rtl="0">
              <a:spcBef>
                <a:spcPts val="0"/>
              </a:spcBef>
              <a:buSzPct val="100000"/>
              <a:buFont typeface="Arial"/>
              <a:buNone/>
              <a:defRPr b="1" sz="3600">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693" cx="8229600"/>
          </a:xfrm>
          <a:prstGeom prst="rect">
            <a:avLst/>
          </a:prstGeom>
          <a:noFill/>
          <a:ln>
            <a:noFill/>
          </a:ln>
        </p:spPr>
        <p:txBody>
          <a:bodyPr bIns="91425" rIns="91425" lIns="91425" tIns="91425" anchor="t" anchorCtr="0"/>
          <a:lstStyle>
            <a:lvl1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1pPr>
            <a:lvl2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2pPr>
            <a:lvl3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3pPr>
            <a:lvl4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4pPr>
            <a:lvl5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5pPr>
            <a:lvl6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6pPr>
            <a:lvl7pPr algn="ctr" rtl="0" indent="-285750" marL="285750">
              <a:lnSpc>
                <a:spcPct val="100000"/>
              </a:lnSpc>
              <a:spcBef>
                <a:spcPts val="360"/>
              </a:spcBef>
              <a:spcAft>
                <a:spcPts val="0"/>
              </a:spcAft>
              <a:buClr>
                <a:schemeClr val="dk1"/>
              </a:buClr>
              <a:buSzPct val="166666"/>
              <a:buFont typeface="Arial"/>
              <a:buChar char="•"/>
              <a:defRPr sz="1800">
                <a:solidFill>
                  <a:schemeClr val="dk1"/>
                </a:solidFill>
              </a:defRPr>
            </a:lvl7pPr>
            <a:lvl8pPr algn="ctr" rtl="0" indent="-285750" marL="285750">
              <a:lnSpc>
                <a:spcPct val="100000"/>
              </a:lnSpc>
              <a:spcBef>
                <a:spcPts val="360"/>
              </a:spcBef>
              <a:spcAft>
                <a:spcPts val="0"/>
              </a:spcAft>
              <a:buClr>
                <a:schemeClr val="dk1"/>
              </a:buClr>
              <a:buSzPct val="100000"/>
              <a:buFont typeface="Courier New"/>
              <a:buChar char="o"/>
              <a:defRPr sz="1800">
                <a:solidFill>
                  <a:schemeClr val="dk1"/>
                </a:solidFill>
              </a:defRPr>
            </a:lvl8pPr>
            <a:lvl9pPr algn="ctr" rtl="0" indent="-285750" marL="28575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1pPr>
            <a:lvl2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2pPr>
            <a:lvl3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3pPr>
            <a:lvl4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4pPr>
            <a:lvl5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5pPr>
            <a:lvl6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6pPr>
            <a:lvl7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7pPr>
            <a:lvl8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8pPr>
            <a:lvl9pPr algn="l" rtl="0" indent="228600" marL="0">
              <a:spcBef>
                <a:spcPts val="0"/>
              </a:spcBef>
              <a:buClr>
                <a:schemeClr val="dk1"/>
              </a:buClr>
              <a:buSzPct val="100000"/>
              <a:buFont typeface="Arial"/>
              <a:buNone/>
              <a:defRPr strike="noStrike" u="none" b="1" cap="none" baseline="0" sz="3600" i="0">
                <a:solidFill>
                  <a:schemeClr val="dk1"/>
                </a:solidFill>
                <a:latin typeface="Arial"/>
                <a:ea typeface="Arial"/>
                <a:cs typeface="Arial"/>
                <a:sym typeface="Arial"/>
              </a:defRPr>
            </a:lvl9pPr>
          </a:lstStyle>
          <a:p/>
        </p:txBody>
      </p:sp>
      <p:sp>
        <p:nvSpPr>
          <p:cNvPr id="6" name="Shape 6"/>
          <p:cNvSpPr txBox="1"/>
          <p:nvPr>
            <p:ph idx="1" type="body"/>
          </p:nvPr>
        </p:nvSpPr>
        <p:spPr>
          <a:xfrm>
            <a:off y="1600200" x="457200"/>
            <a:ext cy="4967574"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Arial"/>
                <a:ea typeface="Arial"/>
                <a:cs typeface="Arial"/>
                <a:sym typeface="Arial"/>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Arial"/>
                <a:ea typeface="Arial"/>
                <a:cs typeface="Arial"/>
                <a:sym typeface="Arial"/>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Arial"/>
                <a:ea typeface="Arial"/>
                <a:cs typeface="Arial"/>
                <a:sym typeface="Arial"/>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Arial"/>
                <a:ea typeface="Arial"/>
                <a:cs typeface="Arial"/>
                <a:sym typeface="Arial"/>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Arial"/>
                <a:ea typeface="Arial"/>
                <a:cs typeface="Arial"/>
                <a:sym typeface="Arial"/>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comments/comment1.xml" Type="http://schemas.openxmlformats.org/officeDocument/2006/relationships/comments"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4.xml" Type="http://schemas.openxmlformats.org/officeDocument/2006/relationships/slideLayout" Id="rId1"/><Relationship Target="../media/image00.jpg" Type="http://schemas.openxmlformats.org/officeDocument/2006/relationships/image" Id="rId4"/><Relationship Target="../media/image01.jpg" Type="http://schemas.openxmlformats.org/officeDocument/2006/relationships/image" Id="rId3"/><Relationship Target="../media/image02.jpg" Type="http://schemas.openxmlformats.org/officeDocument/2006/relationships/image" Id="rId6"/><Relationship Target="../media/image03.jpg" Type="http://schemas.openxmlformats.org/officeDocument/2006/relationships/image" Id="rId5"/></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4.xml" Type="http://schemas.openxmlformats.org/officeDocument/2006/relationships/slideLayout" Id="rId1"/><Relationship Target="../media/image08.jpg" Type="http://schemas.openxmlformats.org/officeDocument/2006/relationships/image" Id="rId4"/><Relationship Target="../media/image10.jpg" Type="http://schemas.openxmlformats.org/officeDocument/2006/relationships/image" Id="rId3"/><Relationship Target="../media/image04.jpg" Type="http://schemas.openxmlformats.org/officeDocument/2006/relationships/image" Id="rId6"/><Relationship Target="../media/image09.jpg" Type="http://schemas.openxmlformats.org/officeDocument/2006/relationships/image" Id="rId5"/></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4.xml" Type="http://schemas.openxmlformats.org/officeDocument/2006/relationships/slideLayout" Id="rId1"/><Relationship Target="../media/image06.jpg" Type="http://schemas.openxmlformats.org/officeDocument/2006/relationships/image" Id="rId4"/><Relationship Target="../media/image07.jpg" Type="http://schemas.openxmlformats.org/officeDocument/2006/relationships/image" Id="rId3"/><Relationship Target="../media/image11.jpg" Type="http://schemas.openxmlformats.org/officeDocument/2006/relationships/image" Id="rId6"/><Relationship Target="../media/image05.jpg" Type="http://schemas.openxmlformats.org/officeDocument/2006/relationships/image" Id="rId5"/></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4.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6.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2111123" x="685800"/>
            <a:ext cy="1546474" cx="7772400"/>
          </a:xfrm>
          <a:prstGeom prst="rect">
            <a:avLst/>
          </a:prstGeom>
        </p:spPr>
        <p:txBody>
          <a:bodyPr bIns="91425" rIns="91425" lIns="91425" tIns="91425" anchor="b" anchorCtr="0">
            <a:noAutofit/>
          </a:bodyPr>
          <a:lstStyle/>
          <a:p>
            <a:pPr>
              <a:buNone/>
            </a:pPr>
            <a:r>
              <a:rPr lang="en"/>
              <a:t>How to write a summary</a:t>
            </a:r>
          </a:p>
        </p:txBody>
      </p:sp>
      <p:sp>
        <p:nvSpPr>
          <p:cNvPr id="24" name="Shape 24"/>
          <p:cNvSpPr txBox="1"/>
          <p:nvPr>
            <p:ph idx="1" type="subTitle"/>
          </p:nvPr>
        </p:nvSpPr>
        <p:spPr>
          <a:xfrm>
            <a:off y="3786737" x="685800"/>
            <a:ext cy="1046317" cx="7772400"/>
          </a:xfrm>
          <a:prstGeom prst="rect">
            <a:avLst/>
          </a:prstGeom>
        </p:spPr>
        <p:txBody>
          <a:bodyPr bIns="91425" rIns="91425" lIns="91425" tIns="91425" anchor="t" anchorCtr="0">
            <a:noAutofit/>
          </a:bodyPr>
          <a:lstStyle/>
          <a:p>
            <a:pPr rtl="0" lvl="0">
              <a:buNone/>
            </a:pPr>
            <a:r>
              <a:rPr lang="en"/>
              <a:t>Kaijun</a:t>
            </a:r>
          </a:p>
          <a:p>
            <a:pPr rtl="0" lvl="0">
              <a:buNone/>
            </a:pPr>
            <a:r>
              <a:rPr lang="en"/>
              <a:t>Andrew</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p:nvPr/>
        </p:nvSpPr>
        <p:spPr>
          <a:xfrm>
            <a:off y="4771254" x="1971197"/>
            <a:ext cy="1724325" cx="2399654"/>
          </a:xfrm>
          <a:prstGeom prst="rect">
            <a:avLst/>
          </a:prstGeom>
          <a:blipFill>
            <a:blip r:embed="rId3"/>
            <a:stretch>
              <a:fillRect/>
            </a:stretch>
          </a:blipFill>
          <a:ln>
            <a:noFill/>
          </a:ln>
        </p:spPr>
      </p:sp>
      <p:sp>
        <p:nvSpPr>
          <p:cNvPr id="30" name="Shape 30"/>
          <p:cNvSpPr/>
          <p:nvPr/>
        </p:nvSpPr>
        <p:spPr>
          <a:xfrm>
            <a:off y="2273602" x="6343782"/>
            <a:ext cy="1843962" cx="2599562"/>
          </a:xfrm>
          <a:prstGeom prst="rect">
            <a:avLst/>
          </a:prstGeom>
          <a:blipFill>
            <a:blip r:embed="rId4"/>
            <a:stretch>
              <a:fillRect/>
            </a:stretch>
          </a:blipFill>
          <a:ln>
            <a:noFill/>
          </a:ln>
        </p:spPr>
      </p:sp>
      <p:sp>
        <p:nvSpPr>
          <p:cNvPr id="31" name="Shape 31"/>
          <p:cNvSpPr/>
          <p:nvPr/>
        </p:nvSpPr>
        <p:spPr>
          <a:xfrm>
            <a:off y="1491355" x="209950"/>
            <a:ext cy="1731047" cx="2600672"/>
          </a:xfrm>
          <a:prstGeom prst="rect">
            <a:avLst/>
          </a:prstGeom>
          <a:blipFill>
            <a:blip r:embed="rId5"/>
            <a:stretch>
              <a:fillRect/>
            </a:stretch>
          </a:blipFill>
          <a:ln>
            <a:noFill/>
          </a:ln>
        </p:spPr>
      </p:sp>
      <p:sp>
        <p:nvSpPr>
          <p:cNvPr id="32" name="Shape 32"/>
          <p:cNvSpPr/>
          <p:nvPr/>
        </p:nvSpPr>
        <p:spPr>
          <a:xfrm>
            <a:off y="1515624" x="3128490"/>
            <a:ext cy="1682507" cx="2570465"/>
          </a:xfrm>
          <a:prstGeom prst="rect">
            <a:avLst/>
          </a:prstGeom>
          <a:blipFill>
            <a:blip r:embed="rId6"/>
            <a:stretch>
              <a:fillRect/>
            </a:stretch>
          </a:blipFill>
          <a:ln>
            <a:noFill/>
          </a:ln>
        </p:spPr>
      </p:sp>
      <p:sp>
        <p:nvSpPr>
          <p:cNvPr id="33" name="Shape 3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Beginning of the Story</a:t>
            </a:r>
          </a:p>
        </p:txBody>
      </p:sp>
      <p:cxnSp>
        <p:nvCxnSpPr>
          <p:cNvPr id="34" name="Shape 34"/>
          <p:cNvCxnSpPr/>
          <p:nvPr/>
        </p:nvCxnSpPr>
        <p:spPr>
          <a:xfrm>
            <a:off y="3295825" x="4677425"/>
            <a:ext cy="482699" cx="16799"/>
          </a:xfrm>
          <a:prstGeom prst="straightConnector1">
            <a:avLst/>
          </a:prstGeom>
          <a:noFill/>
          <a:ln w="19050" cap="flat">
            <a:solidFill>
              <a:schemeClr val="dk2"/>
            </a:solidFill>
            <a:prstDash val="solid"/>
            <a:round/>
            <a:headEnd w="lg" len="lg" type="none"/>
            <a:tailEnd w="lg" len="lg" type="none"/>
          </a:ln>
        </p:spPr>
      </p:cxnSp>
      <p:cxnSp>
        <p:nvCxnSpPr>
          <p:cNvPr id="35" name="Shape 35"/>
          <p:cNvCxnSpPr/>
          <p:nvPr/>
        </p:nvCxnSpPr>
        <p:spPr>
          <a:xfrm rot="10800000" flipH="1">
            <a:off y="3778525" x="1664575"/>
            <a:ext cy="33299" cx="3012899"/>
          </a:xfrm>
          <a:prstGeom prst="straightConnector1">
            <a:avLst/>
          </a:prstGeom>
          <a:noFill/>
          <a:ln w="19050" cap="flat">
            <a:solidFill>
              <a:schemeClr val="dk2"/>
            </a:solidFill>
            <a:prstDash val="solid"/>
            <a:round/>
            <a:headEnd w="lg" len="lg" type="none"/>
            <a:tailEnd w="lg" len="lg" type="none"/>
          </a:ln>
        </p:spPr>
      </p:cxnSp>
      <p:cxnSp>
        <p:nvCxnSpPr>
          <p:cNvPr id="36" name="Shape 36"/>
          <p:cNvCxnSpPr/>
          <p:nvPr/>
        </p:nvCxnSpPr>
        <p:spPr>
          <a:xfrm>
            <a:off y="2596725" x="5709450"/>
            <a:ext cy="0" cx="549300"/>
          </a:xfrm>
          <a:prstGeom prst="straightConnector1">
            <a:avLst/>
          </a:prstGeom>
          <a:noFill/>
          <a:ln w="19050" cap="flat">
            <a:solidFill>
              <a:schemeClr val="dk2"/>
            </a:solidFill>
            <a:prstDash val="solid"/>
            <a:round/>
            <a:headEnd w="lg" len="lg" type="none"/>
            <a:tailEnd w="lg" len="lg" type="none"/>
          </a:ln>
        </p:spPr>
      </p:cxnSp>
      <p:cxnSp>
        <p:nvCxnSpPr>
          <p:cNvPr id="37" name="Shape 37"/>
          <p:cNvCxnSpPr/>
          <p:nvPr/>
        </p:nvCxnSpPr>
        <p:spPr>
          <a:xfrm>
            <a:off y="4355129" x="7790150"/>
            <a:ext cy="1897499" cx="16799"/>
          </a:xfrm>
          <a:prstGeom prst="straightConnector1">
            <a:avLst/>
          </a:prstGeom>
          <a:noFill/>
          <a:ln w="19050" cap="flat">
            <a:solidFill>
              <a:schemeClr val="dk2"/>
            </a:solidFill>
            <a:prstDash val="solid"/>
            <a:round/>
            <a:headEnd w="lg" len="lg" type="none"/>
            <a:tailEnd w="lg" len="lg" type="none"/>
          </a:ln>
        </p:spPr>
      </p:cxnSp>
      <p:cxnSp>
        <p:nvCxnSpPr>
          <p:cNvPr id="38" name="Shape 38"/>
          <p:cNvCxnSpPr/>
          <p:nvPr/>
        </p:nvCxnSpPr>
        <p:spPr>
          <a:xfrm rot="10800000" flipH="1">
            <a:off y="6252629" x="4511150"/>
            <a:ext cy="16499" cx="3295800"/>
          </a:xfrm>
          <a:prstGeom prst="straightConnector1">
            <a:avLst/>
          </a:prstGeom>
          <a:noFill/>
          <a:ln w="19050" cap="flat">
            <a:solidFill>
              <a:schemeClr val="dk2"/>
            </a:solidFill>
            <a:prstDash val="solid"/>
            <a:round/>
            <a:headEnd w="lg" len="lg" type="none"/>
            <a:tailEnd w="lg" len="lg" type="none"/>
          </a:ln>
        </p:spPr>
      </p:cxnSp>
      <p:cxnSp>
        <p:nvCxnSpPr>
          <p:cNvPr id="39" name="Shape 39"/>
          <p:cNvCxnSpPr/>
          <p:nvPr/>
        </p:nvCxnSpPr>
        <p:spPr>
          <a:xfrm flipH="1">
            <a:off y="3245875" x="1664575"/>
            <a:ext cy="582599" cx="16799"/>
          </a:xfrm>
          <a:prstGeom prst="straightConnector1">
            <a:avLst/>
          </a:prstGeom>
          <a:noFill/>
          <a:ln w="19050" cap="flat">
            <a:solidFill>
              <a:schemeClr val="dk2"/>
            </a:solidFill>
            <a:prstDash val="solid"/>
            <a:round/>
            <a:headEnd w="lg" len="lg" type="none"/>
            <a:tailEnd w="lg" len="lg" type="none"/>
          </a:ln>
        </p:spPr>
      </p:cxnSp>
      <p:sp>
        <p:nvSpPr>
          <p:cNvPr id="40" name="Shape 40"/>
          <p:cNvSpPr txBox="1"/>
          <p:nvPr/>
        </p:nvSpPr>
        <p:spPr>
          <a:xfrm>
            <a:off y="3200400" x="1664575"/>
            <a:ext cy="569699" cx="2996100"/>
          </a:xfrm>
          <a:prstGeom prst="rect">
            <a:avLst/>
          </a:prstGeom>
          <a:noFill/>
        </p:spPr>
        <p:txBody>
          <a:bodyPr bIns="91425" rIns="91425" lIns="91425" tIns="91425" anchor="t" anchorCtr="0">
            <a:noAutofit/>
          </a:bodyPr>
          <a:lstStyle/>
          <a:p>
            <a:pPr>
              <a:buNone/>
            </a:pPr>
            <a:r>
              <a:rPr lang="en"/>
              <a:t>		</a:t>
            </a:r>
          </a:p>
        </p:txBody>
      </p:sp>
      <p:cxnSp>
        <p:nvCxnSpPr>
          <p:cNvPr id="41" name="Shape 41"/>
          <p:cNvCxnSpPr/>
          <p:nvPr/>
        </p:nvCxnSpPr>
        <p:spPr>
          <a:xfrm>
            <a:off y="3828475" x="3279200"/>
            <a:ext cy="832199" cx="16799"/>
          </a:xfrm>
          <a:prstGeom prst="straightConnector1">
            <a:avLst/>
          </a:prstGeom>
          <a:noFill/>
          <a:ln w="19050" cap="flat">
            <a:solidFill>
              <a:schemeClr val="dk2"/>
            </a:solidFill>
            <a:prstDash val="solid"/>
            <a:round/>
            <a:headEnd w="lg" len="lg" type="none"/>
            <a:tailEnd w="lg" len="lg" type="none"/>
          </a:ln>
        </p:spPr>
      </p:cxn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Middle of the Story</a:t>
            </a:r>
          </a:p>
        </p:txBody>
      </p:sp>
      <p:sp>
        <p:nvSpPr>
          <p:cNvPr id="47" name="Shape 47"/>
          <p:cNvSpPr/>
          <p:nvPr/>
        </p:nvSpPr>
        <p:spPr>
          <a:xfrm>
            <a:off y="1840225" x="973225"/>
            <a:ext cy="2019300" cx="3105150"/>
          </a:xfrm>
          <a:prstGeom prst="rect">
            <a:avLst/>
          </a:prstGeom>
          <a:blipFill>
            <a:blip r:embed="rId3"/>
            <a:stretch>
              <a:fillRect/>
            </a:stretch>
          </a:blipFill>
          <a:ln>
            <a:noFill/>
          </a:ln>
        </p:spPr>
      </p:sp>
      <p:sp>
        <p:nvSpPr>
          <p:cNvPr id="48" name="Shape 48"/>
          <p:cNvSpPr/>
          <p:nvPr/>
        </p:nvSpPr>
        <p:spPr>
          <a:xfrm>
            <a:off y="4695312" x="193275"/>
            <a:ext cy="1628775" cx="2476500"/>
          </a:xfrm>
          <a:prstGeom prst="rect">
            <a:avLst/>
          </a:prstGeom>
          <a:blipFill>
            <a:blip r:embed="rId4"/>
            <a:stretch>
              <a:fillRect/>
            </a:stretch>
          </a:blipFill>
          <a:ln>
            <a:noFill/>
          </a:ln>
        </p:spPr>
      </p:sp>
      <p:sp>
        <p:nvSpPr>
          <p:cNvPr id="49" name="Shape 49"/>
          <p:cNvSpPr/>
          <p:nvPr/>
        </p:nvSpPr>
        <p:spPr>
          <a:xfrm>
            <a:off y="4691419" x="3325010"/>
            <a:ext cy="1636561" cx="2493979"/>
          </a:xfrm>
          <a:prstGeom prst="rect">
            <a:avLst/>
          </a:prstGeom>
          <a:blipFill>
            <a:blip r:embed="rId5"/>
            <a:stretch>
              <a:fillRect/>
            </a:stretch>
          </a:blipFill>
          <a:ln>
            <a:noFill/>
          </a:ln>
        </p:spPr>
      </p:sp>
      <p:sp>
        <p:nvSpPr>
          <p:cNvPr id="50" name="Shape 50"/>
          <p:cNvSpPr/>
          <p:nvPr/>
        </p:nvSpPr>
        <p:spPr>
          <a:xfrm>
            <a:off y="1910750" x="5620959"/>
            <a:ext cy="1722376" cx="2582290"/>
          </a:xfrm>
          <a:prstGeom prst="rect">
            <a:avLst/>
          </a:prstGeom>
          <a:blipFill>
            <a:blip r:embed="rId6"/>
            <a:stretch>
              <a:fillRect/>
            </a:stretch>
          </a:blipFill>
          <a:ln>
            <a:noFill/>
          </a:ln>
        </p:spPr>
      </p:sp>
      <p:cxnSp>
        <p:nvCxnSpPr>
          <p:cNvPr id="51" name="Shape 51"/>
          <p:cNvCxnSpPr/>
          <p:nvPr/>
        </p:nvCxnSpPr>
        <p:spPr>
          <a:xfrm flipH="1">
            <a:off y="3859525" x="1914124"/>
            <a:ext cy="882299" cx="399600"/>
          </a:xfrm>
          <a:prstGeom prst="straightConnector1">
            <a:avLst/>
          </a:prstGeom>
          <a:noFill/>
          <a:ln w="19050" cap="flat">
            <a:solidFill>
              <a:schemeClr val="dk2"/>
            </a:solidFill>
            <a:prstDash val="solid"/>
            <a:round/>
            <a:headEnd w="lg" len="lg" type="none"/>
            <a:tailEnd w="lg" len="lg" type="none"/>
          </a:ln>
        </p:spPr>
      </p:cxnSp>
      <p:cxnSp>
        <p:nvCxnSpPr>
          <p:cNvPr id="52" name="Shape 52"/>
          <p:cNvCxnSpPr/>
          <p:nvPr/>
        </p:nvCxnSpPr>
        <p:spPr>
          <a:xfrm>
            <a:off y="3859525" x="3895075"/>
            <a:ext cy="749099" cx="665700"/>
          </a:xfrm>
          <a:prstGeom prst="straightConnector1">
            <a:avLst/>
          </a:prstGeom>
          <a:noFill/>
          <a:ln w="19050" cap="flat">
            <a:solidFill>
              <a:schemeClr val="dk2"/>
            </a:solidFill>
            <a:prstDash val="solid"/>
            <a:round/>
            <a:headEnd w="lg" len="lg" type="none"/>
            <a:tailEnd w="lg" len="lg" type="none"/>
          </a:ln>
        </p:spPr>
      </p:cxnSp>
      <p:cxnSp>
        <p:nvCxnSpPr>
          <p:cNvPr id="53" name="Shape 53"/>
          <p:cNvCxnSpPr/>
          <p:nvPr/>
        </p:nvCxnSpPr>
        <p:spPr>
          <a:xfrm>
            <a:off y="5226725" x="2746525"/>
            <a:ext cy="0" cx="549300"/>
          </a:xfrm>
          <a:prstGeom prst="straightConnector1">
            <a:avLst/>
          </a:prstGeom>
          <a:noFill/>
          <a:ln w="19050" cap="flat">
            <a:solidFill>
              <a:schemeClr val="dk2"/>
            </a:solidFill>
            <a:prstDash val="solid"/>
            <a:round/>
            <a:headEnd w="lg" len="lg" type="none"/>
            <a:tailEnd w="lg" len="lg" type="none"/>
          </a:ln>
        </p:spPr>
      </p:cxnSp>
      <p:cxnSp>
        <p:nvCxnSpPr>
          <p:cNvPr id="54" name="Shape 54"/>
          <p:cNvCxnSpPr/>
          <p:nvPr/>
        </p:nvCxnSpPr>
        <p:spPr>
          <a:xfrm>
            <a:off y="2263800" x="4128125"/>
            <a:ext cy="0" cx="1481400"/>
          </a:xfrm>
          <a:prstGeom prst="straightConnector1">
            <a:avLst/>
          </a:prstGeom>
          <a:noFill/>
          <a:ln w="19050" cap="flat">
            <a:solidFill>
              <a:schemeClr val="dk2"/>
            </a:solidFill>
            <a:prstDash val="solid"/>
            <a:round/>
            <a:headEnd w="lg" len="lg" type="none"/>
            <a:tailEnd w="lg" len="lg" type="none"/>
          </a:ln>
        </p:spPr>
      </p:cxn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End of the Story</a:t>
            </a:r>
          </a:p>
        </p:txBody>
      </p:sp>
      <p:sp>
        <p:nvSpPr>
          <p:cNvPr id="60" name="Shape 60"/>
          <p:cNvSpPr/>
          <p:nvPr/>
        </p:nvSpPr>
        <p:spPr>
          <a:xfrm>
            <a:off y="4309875" x="6153660"/>
            <a:ext cy="2052457" cx="2751153"/>
          </a:xfrm>
          <a:prstGeom prst="rect">
            <a:avLst/>
          </a:prstGeom>
          <a:blipFill>
            <a:blip r:embed="rId3"/>
            <a:stretch>
              <a:fillRect/>
            </a:stretch>
          </a:blipFill>
          <a:ln>
            <a:noFill/>
          </a:ln>
        </p:spPr>
      </p:sp>
      <p:sp>
        <p:nvSpPr>
          <p:cNvPr id="61" name="Shape 61"/>
          <p:cNvSpPr/>
          <p:nvPr/>
        </p:nvSpPr>
        <p:spPr>
          <a:xfrm>
            <a:off y="1500862" x="373750"/>
            <a:ext cy="1996183" cx="3391162"/>
          </a:xfrm>
          <a:prstGeom prst="rect">
            <a:avLst/>
          </a:prstGeom>
          <a:blipFill>
            <a:blip r:embed="rId4"/>
            <a:stretch>
              <a:fillRect/>
            </a:stretch>
          </a:blipFill>
          <a:ln>
            <a:noFill/>
          </a:ln>
        </p:spPr>
      </p:sp>
      <p:sp>
        <p:nvSpPr>
          <p:cNvPr id="62" name="Shape 62"/>
          <p:cNvSpPr/>
          <p:nvPr/>
        </p:nvSpPr>
        <p:spPr>
          <a:xfrm>
            <a:off y="1732063" x="6191695"/>
            <a:ext cy="1894347" cx="2675083"/>
          </a:xfrm>
          <a:prstGeom prst="rect">
            <a:avLst/>
          </a:prstGeom>
          <a:blipFill>
            <a:blip r:embed="rId5"/>
            <a:stretch>
              <a:fillRect/>
            </a:stretch>
          </a:blipFill>
          <a:ln>
            <a:noFill/>
          </a:ln>
        </p:spPr>
      </p:sp>
      <p:sp>
        <p:nvSpPr>
          <p:cNvPr id="63" name="Shape 63"/>
          <p:cNvSpPr/>
          <p:nvPr/>
        </p:nvSpPr>
        <p:spPr>
          <a:xfrm>
            <a:off y="4326453" x="766456"/>
            <a:ext cy="2019300" cx="3105150"/>
          </a:xfrm>
          <a:prstGeom prst="rect">
            <a:avLst/>
          </a:prstGeom>
          <a:blipFill>
            <a:blip r:embed="rId6"/>
            <a:stretch>
              <a:fillRect/>
            </a:stretch>
          </a:blipFill>
          <a:ln>
            <a:noFill/>
          </a:ln>
        </p:spPr>
      </p:sp>
      <p:cxnSp>
        <p:nvCxnSpPr>
          <p:cNvPr id="64" name="Shape 64"/>
          <p:cNvCxnSpPr/>
          <p:nvPr/>
        </p:nvCxnSpPr>
        <p:spPr>
          <a:xfrm>
            <a:off y="3571896" x="2319031"/>
            <a:ext cy="698999" cx="0"/>
          </a:xfrm>
          <a:prstGeom prst="straightConnector1">
            <a:avLst/>
          </a:prstGeom>
          <a:noFill/>
          <a:ln w="19050" cap="flat">
            <a:solidFill>
              <a:schemeClr val="dk2"/>
            </a:solidFill>
            <a:prstDash val="solid"/>
            <a:round/>
            <a:headEnd w="lg" len="lg" type="none"/>
            <a:tailEnd w="lg" len="lg" type="none"/>
          </a:ln>
        </p:spPr>
      </p:cxnSp>
      <p:cxnSp>
        <p:nvCxnSpPr>
          <p:cNvPr id="65" name="Shape 65"/>
          <p:cNvCxnSpPr/>
          <p:nvPr/>
        </p:nvCxnSpPr>
        <p:spPr>
          <a:xfrm rot="10800000" flipH="1">
            <a:off y="2813049" x="3895075"/>
            <a:ext cy="2530200" cx="2147399"/>
          </a:xfrm>
          <a:prstGeom prst="straightConnector1">
            <a:avLst/>
          </a:prstGeom>
          <a:noFill/>
          <a:ln w="19050" cap="flat">
            <a:solidFill>
              <a:schemeClr val="dk2"/>
            </a:solidFill>
            <a:prstDash val="solid"/>
            <a:round/>
            <a:headEnd w="lg" len="lg" type="none"/>
            <a:tailEnd w="lg" len="lg" type="none"/>
          </a:ln>
        </p:spPr>
      </p:cxnSp>
      <p:cxnSp>
        <p:nvCxnSpPr>
          <p:cNvPr id="66" name="Shape 66"/>
          <p:cNvCxnSpPr/>
          <p:nvPr/>
        </p:nvCxnSpPr>
        <p:spPr>
          <a:xfrm>
            <a:off y="3571896" x="7529237"/>
            <a:ext cy="549300" cx="0"/>
          </a:xfrm>
          <a:prstGeom prst="straightConnector1">
            <a:avLst/>
          </a:prstGeom>
          <a:noFill/>
          <a:ln w="19050" cap="flat">
            <a:solidFill>
              <a:schemeClr val="dk2"/>
            </a:solidFill>
            <a:prstDash val="solid"/>
            <a:round/>
            <a:headEnd w="lg" len="lg" type="none"/>
            <a:tailEnd w="lg" len="lg" type="none"/>
          </a:ln>
        </p:spPr>
      </p:cxn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Hand out Directions</a:t>
            </a:r>
          </a:p>
        </p:txBody>
      </p:sp>
      <p:sp>
        <p:nvSpPr>
          <p:cNvPr id="72" name="Shape 7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57200">
              <a:buNone/>
            </a:pPr>
            <a:r>
              <a:rPr b="1" sz="1400" lang="en">
                <a:solidFill>
                  <a:srgbClr val="000000"/>
                </a:solidFill>
              </a:rPr>
              <a:t>1</a:t>
            </a:r>
            <a:r>
              <a:rPr b="1" sz="1800" lang="en">
                <a:solidFill>
                  <a:srgbClr val="000000"/>
                </a:solidFill>
              </a:rPr>
              <a:t>) Read the plot summary</a:t>
            </a:r>
          </a:p>
          <a:p>
            <a:r>
              <a:t/>
            </a:r>
          </a:p>
          <a:p>
            <a:pPr rtl="0" lvl="0" indent="0" marL="457200">
              <a:buNone/>
            </a:pPr>
            <a:r>
              <a:rPr b="1" sz="1800" lang="en">
                <a:solidFill>
                  <a:srgbClr val="000000"/>
                </a:solidFill>
              </a:rPr>
              <a:t>2) </a:t>
            </a:r>
            <a:r>
              <a:rPr u="sng" b="1" sz="1800" lang="en">
                <a:solidFill>
                  <a:srgbClr val="000000"/>
                </a:solidFill>
              </a:rPr>
              <a:t>Underline</a:t>
            </a:r>
            <a:r>
              <a:rPr b="1" sz="1800" lang="en">
                <a:solidFill>
                  <a:srgbClr val="000000"/>
                </a:solidFill>
              </a:rPr>
              <a:t> the problems, and the ending of the story.</a:t>
            </a:r>
          </a:p>
          <a:p>
            <a:r>
              <a:t/>
            </a:r>
          </a:p>
          <a:p>
            <a:pPr rtl="0" lvl="0" indent="0" marL="457200">
              <a:buNone/>
            </a:pPr>
            <a:r>
              <a:rPr b="1" sz="1800" lang="en">
                <a:solidFill>
                  <a:srgbClr val="000000"/>
                </a:solidFill>
              </a:rPr>
              <a:t>3) Circle the characters</a:t>
            </a:r>
          </a:p>
          <a:p>
            <a:r>
              <a:t/>
            </a:r>
          </a:p>
          <a:p>
            <a:pPr rtl="0" lvl="0" indent="0" marL="457200">
              <a:buNone/>
            </a:pPr>
            <a:r>
              <a:rPr b="1" sz="1800" lang="en">
                <a:solidFill>
                  <a:srgbClr val="000000"/>
                </a:solidFill>
              </a:rPr>
              <a:t>4) Square the places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Answer: </a:t>
            </a:r>
            <a:r>
              <a:rPr lang="en">
                <a:solidFill>
                  <a:srgbClr val="FF0000"/>
                </a:solidFill>
              </a:rPr>
              <a:t>Character, </a:t>
            </a:r>
            <a:r>
              <a:rPr lang="en">
                <a:solidFill>
                  <a:srgbClr val="00FF00"/>
                </a:solidFill>
              </a:rPr>
              <a:t>Place, </a:t>
            </a:r>
            <a:r>
              <a:rPr u="sng" lang="en">
                <a:solidFill>
                  <a:srgbClr val="000000"/>
                </a:solidFill>
              </a:rPr>
              <a:t>Problem</a:t>
            </a:r>
          </a:p>
        </p:txBody>
      </p:sp>
      <p:sp>
        <p:nvSpPr>
          <p:cNvPr id="78" name="Shape 7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57200" marL="0">
              <a:buNone/>
            </a:pPr>
            <a:r>
              <a:rPr sz="1800" lang="en">
                <a:solidFill>
                  <a:srgbClr val="333333"/>
                </a:solidFill>
              </a:rPr>
              <a:t>This is a story about a girl named </a:t>
            </a:r>
            <a:r>
              <a:rPr sz="1800" lang="en">
                <a:solidFill>
                  <a:srgbClr val="FF0000"/>
                </a:solidFill>
              </a:rPr>
              <a:t>Mulan</a:t>
            </a:r>
            <a:r>
              <a:rPr sz="1800" lang="en">
                <a:solidFill>
                  <a:srgbClr val="333333"/>
                </a:solidFill>
              </a:rPr>
              <a:t>, in the Movie Mulan.  Mulan’s country, </a:t>
            </a:r>
            <a:r>
              <a:rPr sz="1800" lang="en">
                <a:solidFill>
                  <a:srgbClr val="00FF00"/>
                </a:solidFill>
              </a:rPr>
              <a:t>China</a:t>
            </a:r>
            <a:r>
              <a:rPr sz="1800" lang="en">
                <a:solidFill>
                  <a:srgbClr val="333333"/>
                </a:solidFill>
              </a:rPr>
              <a:t>,  </a:t>
            </a:r>
            <a:r>
              <a:rPr u="sng" sz="1800" lang="en">
                <a:solidFill>
                  <a:srgbClr val="333333"/>
                </a:solidFill>
              </a:rPr>
              <a:t>is at war with the Huns and Mulan risks her life to save her country</a:t>
            </a:r>
            <a:r>
              <a:rPr sz="1800" lang="en">
                <a:solidFill>
                  <a:srgbClr val="333333"/>
                </a:solidFill>
              </a:rPr>
              <a:t>.  The story begins when the </a:t>
            </a:r>
            <a:r>
              <a:rPr u="sng" sz="1800" lang="en">
                <a:solidFill>
                  <a:srgbClr val="333333"/>
                </a:solidFill>
              </a:rPr>
              <a:t>Chinese army takes one man from every family</a:t>
            </a:r>
            <a:r>
              <a:rPr sz="1800" lang="en">
                <a:solidFill>
                  <a:srgbClr val="333333"/>
                </a:solidFill>
              </a:rPr>
              <a:t>. Mulan's family only has one man, her </a:t>
            </a:r>
            <a:r>
              <a:rPr sz="1800" lang="en">
                <a:solidFill>
                  <a:srgbClr val="FF0000"/>
                </a:solidFill>
              </a:rPr>
              <a:t>dad</a:t>
            </a:r>
            <a:r>
              <a:rPr sz="1800" lang="en">
                <a:solidFill>
                  <a:srgbClr val="333333"/>
                </a:solidFill>
              </a:rPr>
              <a:t>, who is crippled and would die in battle.  </a:t>
            </a:r>
            <a:r>
              <a:rPr sz="1800" lang="en">
                <a:solidFill>
                  <a:srgbClr val="FF0000"/>
                </a:solidFill>
              </a:rPr>
              <a:t>Mulan </a:t>
            </a:r>
            <a:r>
              <a:rPr sz="1800" lang="en">
                <a:solidFill>
                  <a:srgbClr val="333333"/>
                </a:solidFill>
              </a:rPr>
              <a:t>takes her dad's place and secretly joins the army in his place.  Next, </a:t>
            </a:r>
            <a:r>
              <a:rPr u="sng" sz="1800" lang="en">
                <a:solidFill>
                  <a:srgbClr val="FF0000"/>
                </a:solidFill>
              </a:rPr>
              <a:t>Mulan </a:t>
            </a:r>
            <a:r>
              <a:rPr u="sng" sz="1800" lang="en">
                <a:solidFill>
                  <a:srgbClr val="333333"/>
                </a:solidFill>
              </a:rPr>
              <a:t>struggles with training</a:t>
            </a:r>
            <a:r>
              <a:rPr sz="1800" lang="en">
                <a:solidFill>
                  <a:srgbClr val="333333"/>
                </a:solidFill>
              </a:rPr>
              <a:t> but her family guardian, </a:t>
            </a:r>
            <a:r>
              <a:rPr sz="1800" lang="en">
                <a:solidFill>
                  <a:srgbClr val="FF0000"/>
                </a:solidFill>
              </a:rPr>
              <a:t>Mushu </a:t>
            </a:r>
            <a:r>
              <a:rPr sz="1800" lang="en">
                <a:solidFill>
                  <a:srgbClr val="333333"/>
                </a:solidFill>
              </a:rPr>
              <a:t>the dragon, helps her train and pretend to be a man.  After much hard work, </a:t>
            </a:r>
            <a:r>
              <a:rPr sz="1800" lang="en">
                <a:solidFill>
                  <a:srgbClr val="FF0000"/>
                </a:solidFill>
              </a:rPr>
              <a:t>Mulan </a:t>
            </a:r>
            <a:r>
              <a:rPr sz="1800" lang="en">
                <a:solidFill>
                  <a:srgbClr val="333333"/>
                </a:solidFill>
              </a:rPr>
              <a:t>finishes her training. Afterwards her group leaves the</a:t>
            </a:r>
            <a:r>
              <a:rPr sz="1800" lang="en">
                <a:solidFill>
                  <a:srgbClr val="00FF00"/>
                </a:solidFill>
              </a:rPr>
              <a:t> training camp</a:t>
            </a:r>
            <a:r>
              <a:rPr sz="1800" lang="en">
                <a:solidFill>
                  <a:srgbClr val="333333"/>
                </a:solidFill>
              </a:rPr>
              <a:t>, and </a:t>
            </a:r>
            <a:r>
              <a:rPr u="sng" sz="1800" lang="en">
                <a:solidFill>
                  <a:srgbClr val="333333"/>
                </a:solidFill>
              </a:rPr>
              <a:t>goes to fight the Hun army</a:t>
            </a:r>
            <a:r>
              <a:rPr sz="1800" lang="en">
                <a:solidFill>
                  <a:srgbClr val="333333"/>
                </a:solidFill>
              </a:rPr>
              <a:t>. Mulan shoots a firework at the mountain during the battle, and lots of snow came falling down the mountain covering the Hun army, winning the battle for her side. However, her leader finds out after the battle she is a girl, and leaves her there.  Later in the story, her group is celebrating with the emperor of China, when the </a:t>
            </a:r>
            <a:r>
              <a:rPr u="sng" sz="1800" lang="en">
                <a:solidFill>
                  <a:srgbClr val="FF0000"/>
                </a:solidFill>
              </a:rPr>
              <a:t>Hun leader</a:t>
            </a:r>
            <a:r>
              <a:rPr u="sng" sz="1800" lang="en">
                <a:solidFill>
                  <a:srgbClr val="333333"/>
                </a:solidFill>
              </a:rPr>
              <a:t> attacks the </a:t>
            </a:r>
            <a:r>
              <a:rPr u="sng" sz="1800" lang="en">
                <a:solidFill>
                  <a:srgbClr val="FF0000"/>
                </a:solidFill>
              </a:rPr>
              <a:t>emperor</a:t>
            </a:r>
            <a:r>
              <a:rPr sz="1800" lang="en">
                <a:solidFill>
                  <a:srgbClr val="333333"/>
                </a:solidFill>
              </a:rPr>
              <a:t>.  </a:t>
            </a:r>
            <a:r>
              <a:rPr sz="1800" lang="en">
                <a:solidFill>
                  <a:srgbClr val="FF0000"/>
                </a:solidFill>
              </a:rPr>
              <a:t>Mulan </a:t>
            </a:r>
            <a:r>
              <a:rPr sz="1800" lang="en">
                <a:solidFill>
                  <a:srgbClr val="333333"/>
                </a:solidFill>
              </a:rPr>
              <a:t>shows up and defeats the leader and saves the </a:t>
            </a:r>
            <a:r>
              <a:rPr sz="1800" lang="en">
                <a:solidFill>
                  <a:srgbClr val="FF0000"/>
                </a:solidFill>
              </a:rPr>
              <a:t>emperor</a:t>
            </a:r>
            <a:r>
              <a:rPr sz="1800" lang="en">
                <a:solidFill>
                  <a:srgbClr val="333333"/>
                </a:solidFill>
              </a:rPr>
              <a:t>. The story ends with </a:t>
            </a:r>
            <a:r>
              <a:rPr u="sng" sz="1800" lang="en">
                <a:solidFill>
                  <a:srgbClr val="333333"/>
                </a:solidFill>
              </a:rPr>
              <a:t>the </a:t>
            </a:r>
            <a:r>
              <a:rPr u="sng" sz="1800" lang="en">
                <a:solidFill>
                  <a:srgbClr val="FF0000"/>
                </a:solidFill>
              </a:rPr>
              <a:t>emperor </a:t>
            </a:r>
            <a:r>
              <a:rPr u="sng" sz="1800" lang="en">
                <a:solidFill>
                  <a:srgbClr val="333333"/>
                </a:solidFill>
              </a:rPr>
              <a:t>telling all of </a:t>
            </a:r>
            <a:r>
              <a:rPr u="sng" sz="1800" lang="en">
                <a:solidFill>
                  <a:srgbClr val="00FF00"/>
                </a:solidFill>
              </a:rPr>
              <a:t>China </a:t>
            </a:r>
            <a:r>
              <a:rPr u="sng" sz="1800" lang="en">
                <a:solidFill>
                  <a:srgbClr val="333333"/>
                </a:solidFill>
              </a:rPr>
              <a:t>that she is the heroine who saved China.</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Transition Words</a:t>
            </a:r>
          </a:p>
        </p:txBody>
      </p:sp>
      <p:cxnSp>
        <p:nvCxnSpPr>
          <p:cNvPr id="84" name="Shape 84"/>
          <p:cNvCxnSpPr/>
          <p:nvPr/>
        </p:nvCxnSpPr>
        <p:spPr>
          <a:xfrm>
            <a:off y="4075650" x="763500"/>
            <a:ext cy="16799" cx="7923299"/>
          </a:xfrm>
          <a:prstGeom prst="straightConnector1">
            <a:avLst/>
          </a:prstGeom>
          <a:noFill/>
          <a:ln w="19050" cap="flat">
            <a:solidFill>
              <a:schemeClr val="dk2"/>
            </a:solidFill>
            <a:prstDash val="solid"/>
            <a:round/>
            <a:headEnd w="lg" len="lg" type="none"/>
            <a:tailEnd w="lg" len="lg" type="none"/>
          </a:ln>
        </p:spPr>
      </p:cxnSp>
      <p:cxnSp>
        <p:nvCxnSpPr>
          <p:cNvPr id="85" name="Shape 85"/>
          <p:cNvCxnSpPr/>
          <p:nvPr/>
        </p:nvCxnSpPr>
        <p:spPr>
          <a:xfrm>
            <a:off y="4092449" x="865575"/>
            <a:ext cy="1098600" cx="0"/>
          </a:xfrm>
          <a:prstGeom prst="straightConnector1">
            <a:avLst/>
          </a:prstGeom>
          <a:noFill/>
          <a:ln w="19050" cap="flat">
            <a:solidFill>
              <a:schemeClr val="dk2"/>
            </a:solidFill>
            <a:prstDash val="solid"/>
            <a:round/>
            <a:headEnd w="lg" len="lg" type="none"/>
            <a:tailEnd w="lg" len="lg" type="triangle"/>
          </a:ln>
        </p:spPr>
      </p:cxnSp>
      <p:sp>
        <p:nvSpPr>
          <p:cNvPr id="86" name="Shape 86"/>
          <p:cNvSpPr txBox="1"/>
          <p:nvPr/>
        </p:nvSpPr>
        <p:spPr>
          <a:xfrm>
            <a:off y="5191050" x="190875"/>
            <a:ext cy="749099" cx="2671800"/>
          </a:xfrm>
          <a:prstGeom prst="rect">
            <a:avLst/>
          </a:prstGeom>
          <a:noFill/>
        </p:spPr>
        <p:txBody>
          <a:bodyPr bIns="91425" rIns="91425" lIns="91425" tIns="91425" anchor="t" anchorCtr="0">
            <a:noAutofit/>
          </a:bodyPr>
          <a:lstStyle/>
          <a:p>
            <a:pPr>
              <a:buNone/>
            </a:pPr>
            <a:r>
              <a:rPr sz="2400" lang="en"/>
              <a:t>The story begins</a:t>
            </a:r>
          </a:p>
        </p:txBody>
      </p:sp>
      <p:cxnSp>
        <p:nvCxnSpPr>
          <p:cNvPr id="87" name="Shape 87"/>
          <p:cNvCxnSpPr/>
          <p:nvPr/>
        </p:nvCxnSpPr>
        <p:spPr>
          <a:xfrm>
            <a:off y="2746500" x="8555850"/>
            <a:ext cy="1365000" cx="16799"/>
          </a:xfrm>
          <a:prstGeom prst="straightConnector1">
            <a:avLst/>
          </a:prstGeom>
          <a:noFill/>
          <a:ln w="19050" cap="flat">
            <a:solidFill>
              <a:schemeClr val="dk2"/>
            </a:solidFill>
            <a:prstDash val="solid"/>
            <a:round/>
            <a:headEnd w="lg" len="lg" type="none"/>
            <a:tailEnd w="lg" len="lg" type="triangle"/>
          </a:ln>
        </p:spPr>
      </p:cxnSp>
      <p:sp>
        <p:nvSpPr>
          <p:cNvPr id="88" name="Shape 88"/>
          <p:cNvSpPr txBox="1"/>
          <p:nvPr/>
        </p:nvSpPr>
        <p:spPr>
          <a:xfrm>
            <a:off y="2205554" x="6507689"/>
            <a:ext cy="524399" cx="2614500"/>
          </a:xfrm>
          <a:prstGeom prst="rect">
            <a:avLst/>
          </a:prstGeom>
          <a:noFill/>
        </p:spPr>
        <p:txBody>
          <a:bodyPr bIns="91425" rIns="91425" lIns="91425" tIns="91425" anchor="t" anchorCtr="0">
            <a:noAutofit/>
          </a:bodyPr>
          <a:lstStyle/>
          <a:p>
            <a:pPr indent="0" marL="0">
              <a:buNone/>
            </a:pPr>
            <a:r>
              <a:rPr lang="en"/>
              <a:t>    </a:t>
            </a:r>
            <a:r>
              <a:rPr sz="2400" lang="en"/>
              <a:t>The story ends</a:t>
            </a:r>
          </a:p>
        </p:txBody>
      </p:sp>
      <p:sp>
        <p:nvSpPr>
          <p:cNvPr id="89" name="Shape 89"/>
          <p:cNvSpPr txBox="1"/>
          <p:nvPr/>
        </p:nvSpPr>
        <p:spPr>
          <a:xfrm>
            <a:off y="3105900" x="2233799"/>
            <a:ext cy="863999" cx="4982699"/>
          </a:xfrm>
          <a:prstGeom prst="rect">
            <a:avLst/>
          </a:prstGeom>
          <a:noFill/>
          <a:ln w="9525" cap="flat">
            <a:solidFill>
              <a:srgbClr val="000000"/>
            </a:solidFill>
            <a:prstDash val="solid"/>
            <a:round/>
            <a:headEnd w="med" len="med" type="none"/>
            <a:tailEnd w="med" len="med" type="none"/>
          </a:ln>
        </p:spPr>
        <p:txBody>
          <a:bodyPr bIns="91425" rIns="91425" lIns="91425" tIns="91425" anchor="t" anchorCtr="0">
            <a:noAutofit/>
          </a:bodyPr>
          <a:lstStyle/>
          <a:p>
            <a:pPr>
              <a:buNone/>
            </a:pPr>
            <a:r>
              <a:rPr sz="2400" lang="en"/>
              <a:t>Then, Next, After, Afterwards, Later, However</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t>Answer for Transitions</a:t>
            </a:r>
          </a:p>
        </p:txBody>
      </p:sp>
      <p:sp>
        <p:nvSpPr>
          <p:cNvPr id="95" name="Shape 95"/>
          <p:cNvSpPr txBox="1"/>
          <p:nvPr>
            <p:ph idx="1" type="body"/>
          </p:nvPr>
        </p:nvSpPr>
        <p:spPr>
          <a:xfrm>
            <a:off y="1600200" x="457200"/>
            <a:ext cy="4967700" cx="8229600"/>
          </a:xfrm>
          <a:prstGeom prst="rect">
            <a:avLst/>
          </a:prstGeom>
        </p:spPr>
        <p:txBody>
          <a:bodyPr bIns="91425" rIns="91425" lIns="91425" tIns="91425" anchor="t" anchorCtr="0">
            <a:noAutofit/>
          </a:bodyPr>
          <a:lstStyle/>
          <a:p>
            <a:pPr algn="ctr" rtl="0" lvl="0" indent="2984500">
              <a:lnSpc>
                <a:spcPct val="115000"/>
              </a:lnSpc>
              <a:spcBef>
                <a:spcPts val="0"/>
              </a:spcBef>
              <a:buNone/>
            </a:pPr>
            <a:r>
              <a:rPr b="1" sz="1400" lang="en">
                <a:solidFill>
                  <a:srgbClr val="333333"/>
                </a:solidFill>
              </a:rPr>
              <a:t>Mulan</a:t>
            </a:r>
          </a:p>
          <a:p>
            <a:r>
              <a:t/>
            </a:r>
          </a:p>
          <a:p>
            <a:r>
              <a:t/>
            </a:r>
          </a:p>
          <a:p>
            <a:pPr rtl="0" lvl="0" indent="457200">
              <a:lnSpc>
                <a:spcPct val="200000"/>
              </a:lnSpc>
              <a:spcBef>
                <a:spcPts val="0"/>
              </a:spcBef>
              <a:buNone/>
            </a:pPr>
            <a:r>
              <a:rPr sz="1200" lang="en">
                <a:solidFill>
                  <a:srgbClr val="333333"/>
                </a:solidFill>
              </a:rPr>
              <a:t>This is a story about a girl named Mulan, in the Movie Mulan.  Mulan’s country, China,  is at war with the Huns and Mulan risks her life to save her country.  </a:t>
            </a:r>
            <a:r>
              <a:rPr u="sng" b="1" sz="1200" lang="en">
                <a:solidFill>
                  <a:srgbClr val="333333"/>
                </a:solidFill>
              </a:rPr>
              <a:t>The story begins when</a:t>
            </a:r>
            <a:r>
              <a:rPr sz="1200" lang="en">
                <a:solidFill>
                  <a:srgbClr val="333333"/>
                </a:solidFill>
              </a:rPr>
              <a:t> the Chinese army takes one man from every family. Mulan's family only has one man, her dad, who is crippled and would die in battle.  Mulan takes her dad's place and secretly joins the army in his place.  </a:t>
            </a:r>
            <a:r>
              <a:rPr u="sng" b="1" sz="1200" lang="en">
                <a:solidFill>
                  <a:srgbClr val="333333"/>
                </a:solidFill>
              </a:rPr>
              <a:t>Next</a:t>
            </a:r>
            <a:r>
              <a:rPr sz="1200" lang="en">
                <a:solidFill>
                  <a:srgbClr val="333333"/>
                </a:solidFill>
              </a:rPr>
              <a:t> Mulan struggles with training but her family guardian, Mushu the dragon, helps her train and pretend to be a man.  </a:t>
            </a:r>
            <a:r>
              <a:rPr u="sng" b="1" sz="1200" lang="en">
                <a:solidFill>
                  <a:srgbClr val="333333"/>
                </a:solidFill>
              </a:rPr>
              <a:t>After</a:t>
            </a:r>
            <a:r>
              <a:rPr u="sng" sz="1200" lang="en">
                <a:solidFill>
                  <a:srgbClr val="333333"/>
                </a:solidFill>
              </a:rPr>
              <a:t> </a:t>
            </a:r>
            <a:r>
              <a:rPr sz="1200" lang="en">
                <a:solidFill>
                  <a:srgbClr val="333333"/>
                </a:solidFill>
              </a:rPr>
              <a:t>much hard work, Mulan finishes her training.</a:t>
            </a:r>
            <a:r>
              <a:rPr b="1" sz="1200" lang="en">
                <a:solidFill>
                  <a:srgbClr val="333333"/>
                </a:solidFill>
              </a:rPr>
              <a:t> </a:t>
            </a:r>
            <a:r>
              <a:rPr u="sng" b="1" sz="1200" lang="en">
                <a:solidFill>
                  <a:srgbClr val="333333"/>
                </a:solidFill>
              </a:rPr>
              <a:t>Afterwards</a:t>
            </a:r>
            <a:r>
              <a:rPr u="sng" sz="1200" lang="en">
                <a:solidFill>
                  <a:srgbClr val="333333"/>
                </a:solidFill>
              </a:rPr>
              <a:t> </a:t>
            </a:r>
            <a:r>
              <a:rPr sz="1200" lang="en">
                <a:solidFill>
                  <a:srgbClr val="333333"/>
                </a:solidFill>
              </a:rPr>
              <a:t>her group leaves the training camp, and goes to fight the Hun army. Mulan shoots a firework at the mountain during the battle, and lots of snow came falling down the mountain covering the Hun army, winning the battle for her side. </a:t>
            </a:r>
            <a:r>
              <a:rPr u="sng" b="1" sz="1200" lang="en">
                <a:solidFill>
                  <a:srgbClr val="333333"/>
                </a:solidFill>
              </a:rPr>
              <a:t>However</a:t>
            </a:r>
            <a:r>
              <a:rPr sz="1200" lang="en">
                <a:solidFill>
                  <a:srgbClr val="333333"/>
                </a:solidFill>
              </a:rPr>
              <a:t>, her leader finds out after the battle she is a girl, and leaves her there. </a:t>
            </a:r>
            <a:r>
              <a:rPr b="1" sz="1200" lang="en">
                <a:solidFill>
                  <a:srgbClr val="333333"/>
                </a:solidFill>
              </a:rPr>
              <a:t> Later </a:t>
            </a:r>
            <a:r>
              <a:rPr sz="1200" lang="en">
                <a:solidFill>
                  <a:srgbClr val="333333"/>
                </a:solidFill>
              </a:rPr>
              <a:t>in the story, her group is celebrating with the emperor of China, when the Hun leader attacks the emperor.  Mulan shows up and defeats the leader and saves the emperor. </a:t>
            </a:r>
            <a:r>
              <a:rPr u="sng" b="1" sz="1200" lang="en">
                <a:solidFill>
                  <a:srgbClr val="333333"/>
                </a:solidFill>
              </a:rPr>
              <a:t>The story ends</a:t>
            </a:r>
            <a:r>
              <a:rPr sz="1200" lang="en">
                <a:solidFill>
                  <a:srgbClr val="333333"/>
                </a:solidFill>
              </a:rPr>
              <a:t> with the emperor telling all of China that she is the heroine who saved China.</a:t>
            </a:r>
          </a:p>
          <a:p>
            <a:r>
              <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p:nvPr/>
        </p:nvSpPr>
        <p:spPr>
          <a:xfrm>
            <a:off y="366200" x="2347025"/>
            <a:ext cy="749099" cx="4161299"/>
          </a:xfrm>
          <a:prstGeom prst="rect">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sp>
        <p:nvSpPr>
          <p:cNvPr id="101" name="Shape 101"/>
          <p:cNvSpPr txBox="1"/>
          <p:nvPr/>
        </p:nvSpPr>
        <p:spPr>
          <a:xfrm>
            <a:off y="482600" x="2463575"/>
            <a:ext cy="632699" cx="4037100"/>
          </a:xfrm>
          <a:prstGeom prst="rect">
            <a:avLst/>
          </a:prstGeom>
          <a:noFill/>
        </p:spPr>
        <p:txBody>
          <a:bodyPr bIns="91425" rIns="91425" lIns="91425" tIns="91425" anchor="t" anchorCtr="0">
            <a:noAutofit/>
          </a:bodyPr>
          <a:lstStyle/>
          <a:p>
            <a:pPr rtl="0" lvl="0">
              <a:buNone/>
            </a:pPr>
            <a:r>
              <a:rPr lang="en"/>
              <a:t>Title of the Story:</a:t>
            </a:r>
          </a:p>
          <a:p>
            <a:pPr>
              <a:buNone/>
            </a:pPr>
            <a:r>
              <a:rPr lang="en"/>
              <a:t>Who is in the story:</a:t>
            </a:r>
          </a:p>
        </p:txBody>
      </p:sp>
      <p:sp>
        <p:nvSpPr>
          <p:cNvPr id="102" name="Shape 102"/>
          <p:cNvSpPr/>
          <p:nvPr/>
        </p:nvSpPr>
        <p:spPr>
          <a:xfrm>
            <a:off y="1514750" x="1227875"/>
            <a:ext cy="982199" cx="6508500"/>
          </a:xfrm>
          <a:prstGeom prst="rect">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p:txBody>
      </p:sp>
      <p:cxnSp>
        <p:nvCxnSpPr>
          <p:cNvPr id="103" name="Shape 103"/>
          <p:cNvCxnSpPr/>
          <p:nvPr/>
        </p:nvCxnSpPr>
        <p:spPr>
          <a:xfrm>
            <a:off y="1093775" x="4237625"/>
            <a:ext cy="360900" cx="0"/>
          </a:xfrm>
          <a:prstGeom prst="straightConnector1">
            <a:avLst/>
          </a:prstGeom>
          <a:noFill/>
          <a:ln w="19050" cap="flat">
            <a:solidFill>
              <a:schemeClr val="dk2"/>
            </a:solidFill>
            <a:prstDash val="solid"/>
            <a:round/>
            <a:headEnd w="lg" len="lg" type="none"/>
            <a:tailEnd w="lg" len="lg" type="none"/>
          </a:ln>
        </p:spPr>
      </p:cxnSp>
      <p:sp>
        <p:nvSpPr>
          <p:cNvPr id="104" name="Shape 104"/>
          <p:cNvSpPr txBox="1"/>
          <p:nvPr/>
        </p:nvSpPr>
        <p:spPr>
          <a:xfrm>
            <a:off y="1514750" x="2599175"/>
            <a:ext cy="784500" cx="3765900"/>
          </a:xfrm>
          <a:prstGeom prst="rect">
            <a:avLst/>
          </a:prstGeom>
          <a:noFill/>
        </p:spPr>
        <p:txBody>
          <a:bodyPr bIns="91425" rIns="91425" lIns="91425" tIns="91425" anchor="t" anchorCtr="0">
            <a:noAutofit/>
          </a:bodyPr>
          <a:lstStyle/>
          <a:p>
            <a:pPr rtl="0" lvl="0">
              <a:buNone/>
            </a:pPr>
            <a:r>
              <a:rPr lang="en"/>
              <a:t>What is the setting and the problem (theme)</a:t>
            </a:r>
          </a:p>
          <a:p>
            <a:r>
              <a:t/>
            </a:r>
          </a:p>
          <a:p>
            <a:r>
              <a:t/>
            </a:r>
          </a:p>
          <a:p>
            <a:r>
              <a:t/>
            </a:r>
          </a:p>
        </p:txBody>
      </p:sp>
      <p:sp>
        <p:nvSpPr>
          <p:cNvPr id="105" name="Shape 105"/>
          <p:cNvSpPr txBox="1"/>
          <p:nvPr/>
        </p:nvSpPr>
        <p:spPr>
          <a:xfrm>
            <a:off y="2829750" x="4910445"/>
            <a:ext cy="1140300" cx="2929499"/>
          </a:xfrm>
          <a:prstGeom prst="rect">
            <a:avLst/>
          </a:prstGeom>
          <a:noFill/>
        </p:spPr>
        <p:txBody>
          <a:bodyPr bIns="91425" rIns="91425" lIns="91425" tIns="91425" anchor="t" anchorCtr="0">
            <a:noAutofit/>
          </a:bodyPr>
          <a:lstStyle/>
          <a:p/>
        </p:txBody>
      </p:sp>
      <p:sp>
        <p:nvSpPr>
          <p:cNvPr id="106" name="Shape 106"/>
          <p:cNvSpPr/>
          <p:nvPr/>
        </p:nvSpPr>
        <p:spPr>
          <a:xfrm>
            <a:off y="2807850" x="651275"/>
            <a:ext cy="1242299" cx="2675399"/>
          </a:xfrm>
          <a:prstGeom prst="rect">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buNone/>
            </a:pPr>
            <a:r>
              <a:rPr lang="en"/>
              <a:t>First Event (Who, What and Where?)</a:t>
            </a:r>
          </a:p>
          <a:p>
            <a:r>
              <a:t/>
            </a:r>
          </a:p>
          <a:p>
            <a:r>
              <a:t/>
            </a:r>
          </a:p>
          <a:p>
            <a:r>
              <a:t/>
            </a:r>
          </a:p>
        </p:txBody>
      </p:sp>
      <p:sp>
        <p:nvSpPr>
          <p:cNvPr id="107" name="Shape 107"/>
          <p:cNvSpPr/>
          <p:nvPr/>
        </p:nvSpPr>
        <p:spPr>
          <a:xfrm>
            <a:off y="2821500" x="3420650"/>
            <a:ext cy="1215000" cx="2696699"/>
          </a:xfrm>
          <a:prstGeom prst="rect">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buNone/>
            </a:pPr>
            <a:r>
              <a:rPr lang="en"/>
              <a:t>Second Event (Who, What and Where?)</a:t>
            </a:r>
          </a:p>
          <a:p>
            <a:r>
              <a:t/>
            </a:r>
          </a:p>
          <a:p>
            <a:r>
              <a:t/>
            </a:r>
          </a:p>
          <a:p>
            <a:r>
              <a:t/>
            </a:r>
          </a:p>
        </p:txBody>
      </p:sp>
      <p:sp>
        <p:nvSpPr>
          <p:cNvPr id="108" name="Shape 108"/>
          <p:cNvSpPr/>
          <p:nvPr/>
        </p:nvSpPr>
        <p:spPr>
          <a:xfrm>
            <a:off y="2821500" x="6323300"/>
            <a:ext cy="1215000" cx="2696699"/>
          </a:xfrm>
          <a:prstGeom prst="rect">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buNone/>
            </a:pPr>
            <a:r>
              <a:rPr lang="en"/>
              <a:t>Third Event (Who, What and Where?) </a:t>
            </a:r>
          </a:p>
          <a:p>
            <a:r>
              <a:t/>
            </a:r>
          </a:p>
          <a:p>
            <a:r>
              <a:t/>
            </a:r>
          </a:p>
          <a:p>
            <a:r>
              <a:t/>
            </a:r>
          </a:p>
        </p:txBody>
      </p:sp>
      <p:cxnSp>
        <p:nvCxnSpPr>
          <p:cNvPr id="109" name="Shape 109"/>
          <p:cNvCxnSpPr>
            <a:endCxn id="106" idx="0"/>
          </p:cNvCxnSpPr>
          <p:nvPr/>
        </p:nvCxnSpPr>
        <p:spPr>
          <a:xfrm flipH="1">
            <a:off y="2520450" x="1988974"/>
            <a:ext cy="287399" cx="306299"/>
          </a:xfrm>
          <a:prstGeom prst="straightConnector1">
            <a:avLst/>
          </a:prstGeom>
          <a:noFill/>
          <a:ln w="19050" cap="flat">
            <a:solidFill>
              <a:schemeClr val="dk2"/>
            </a:solidFill>
            <a:prstDash val="solid"/>
            <a:round/>
            <a:headEnd w="lg" len="lg" type="none"/>
            <a:tailEnd w="lg" len="lg" type="none"/>
          </a:ln>
        </p:spPr>
      </p:cxnSp>
      <p:cxnSp>
        <p:nvCxnSpPr>
          <p:cNvPr id="110" name="Shape 110"/>
          <p:cNvCxnSpPr>
            <a:stCxn id="107" idx="0"/>
            <a:endCxn id="107" idx="0"/>
          </p:cNvCxnSpPr>
          <p:nvPr/>
        </p:nvCxnSpPr>
        <p:spPr>
          <a:xfrm>
            <a:off y="2821500" x="4768999"/>
            <a:ext cy="0" cx="0"/>
          </a:xfrm>
          <a:prstGeom prst="straightConnector1">
            <a:avLst/>
          </a:prstGeom>
          <a:noFill/>
          <a:ln w="19050" cap="flat">
            <a:solidFill>
              <a:schemeClr val="dk2"/>
            </a:solidFill>
            <a:prstDash val="solid"/>
            <a:round/>
            <a:headEnd w="lg" len="lg" type="none"/>
            <a:tailEnd w="lg" len="lg" type="none"/>
          </a:ln>
        </p:spPr>
      </p:cxnSp>
      <p:cxnSp>
        <p:nvCxnSpPr>
          <p:cNvPr id="111" name="Shape 111"/>
          <p:cNvCxnSpPr>
            <a:endCxn id="108" idx="0"/>
          </p:cNvCxnSpPr>
          <p:nvPr/>
        </p:nvCxnSpPr>
        <p:spPr>
          <a:xfrm>
            <a:off y="2571899" x="6953449"/>
            <a:ext cy="249600" cx="718199"/>
          </a:xfrm>
          <a:prstGeom prst="straightConnector1">
            <a:avLst/>
          </a:prstGeom>
          <a:noFill/>
          <a:ln w="19050" cap="flat">
            <a:solidFill>
              <a:schemeClr val="dk2"/>
            </a:solidFill>
            <a:prstDash val="solid"/>
            <a:round/>
            <a:headEnd w="lg" len="lg" type="none"/>
            <a:tailEnd w="lg" len="lg" type="none"/>
          </a:ln>
        </p:spPr>
      </p:cxnSp>
      <p:cxnSp>
        <p:nvCxnSpPr>
          <p:cNvPr id="112" name="Shape 112"/>
          <p:cNvCxnSpPr>
            <a:endCxn id="107" idx="0"/>
          </p:cNvCxnSpPr>
          <p:nvPr/>
        </p:nvCxnSpPr>
        <p:spPr>
          <a:xfrm>
            <a:off y="2546699" x="4627399"/>
            <a:ext cy="274800" cx="141600"/>
          </a:xfrm>
          <a:prstGeom prst="straightConnector1">
            <a:avLst/>
          </a:prstGeom>
          <a:noFill/>
          <a:ln w="19050" cap="flat">
            <a:solidFill>
              <a:schemeClr val="dk2"/>
            </a:solidFill>
            <a:prstDash val="solid"/>
            <a:round/>
            <a:headEnd w="lg" len="lg" type="none"/>
            <a:tailEnd w="lg" len="lg" type="none"/>
          </a:ln>
        </p:spPr>
      </p:cxnSp>
      <p:sp>
        <p:nvSpPr>
          <p:cNvPr id="113" name="Shape 113"/>
          <p:cNvSpPr/>
          <p:nvPr/>
        </p:nvSpPr>
        <p:spPr>
          <a:xfrm>
            <a:off y="4696225" x="2720975"/>
            <a:ext cy="1748699" cx="3413399"/>
          </a:xfrm>
          <a:prstGeom prst="rect">
            <a:avLst/>
          </a:prstGeom>
          <a:solidFill>
            <a:srgbClr val="FFFFFF"/>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buNone/>
            </a:pPr>
            <a:r>
              <a:rPr lang="en"/>
              <a:t>What happened at the end?</a:t>
            </a:r>
          </a:p>
          <a:p>
            <a:r>
              <a:t/>
            </a:r>
          </a:p>
          <a:p>
            <a:r>
              <a:t/>
            </a:r>
          </a:p>
          <a:p>
            <a:r>
              <a:t/>
            </a:r>
          </a:p>
          <a:p>
            <a:r>
              <a:t/>
            </a:r>
          </a:p>
          <a:p>
            <a:r>
              <a:t/>
            </a:r>
          </a:p>
        </p:txBody>
      </p:sp>
      <p:cxnSp>
        <p:nvCxnSpPr>
          <p:cNvPr id="114" name="Shape 114"/>
          <p:cNvCxnSpPr>
            <a:stCxn id="113" idx="0"/>
            <a:endCxn id="107" idx="2"/>
          </p:cNvCxnSpPr>
          <p:nvPr/>
        </p:nvCxnSpPr>
        <p:spPr>
          <a:xfrm rot="10800000" flipH="1">
            <a:off y="4036500" x="4427674"/>
            <a:ext cy="659724" cx="341324"/>
          </a:xfrm>
          <a:prstGeom prst="straightConnector1">
            <a:avLst/>
          </a:prstGeom>
          <a:noFill/>
          <a:ln w="19050" cap="flat">
            <a:solidFill>
              <a:schemeClr val="dk2"/>
            </a:solidFill>
            <a:prstDash val="solid"/>
            <a:round/>
            <a:headEnd w="lg" len="lg" type="none"/>
            <a:tailEnd w="lg" len="lg" type="none"/>
          </a:ln>
        </p:spPr>
      </p:cxn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